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Sugo Classic" charset="1" panose="00000000000000000000"/>
      <p:regular r:id="rId19"/>
    </p:embeddedFont>
    <p:embeddedFont>
      <p:font typeface="Crimson Pro Bold" charset="1" panose="00000000000000000000"/>
      <p:regular r:id="rId20"/>
    </p:embeddedFont>
    <p:embeddedFont>
      <p:font typeface="Crimson Pro" charset="1" panose="00000000000000000000"/>
      <p:regular r:id="rId21"/>
    </p:embeddedFont>
    <p:embeddedFont>
      <p:font typeface="Crimson Pro Bold Italics" charset="1" panose="00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52520" y="5878830"/>
            <a:ext cx="18640520" cy="6758940"/>
          </a:xfrm>
          <a:custGeom>
            <a:avLst/>
            <a:gdLst/>
            <a:ahLst/>
            <a:cxnLst/>
            <a:rect r="r" b="b" t="t" l="l"/>
            <a:pathLst>
              <a:path h="6758940" w="18640520">
                <a:moveTo>
                  <a:pt x="0" y="0"/>
                </a:moveTo>
                <a:lnTo>
                  <a:pt x="18640520" y="0"/>
                </a:lnTo>
                <a:lnTo>
                  <a:pt x="18640520" y="6758940"/>
                </a:lnTo>
                <a:lnTo>
                  <a:pt x="0" y="67589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63" r="0" b="-96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984616" y="-490898"/>
            <a:ext cx="3335307" cy="8085592"/>
          </a:xfrm>
          <a:custGeom>
            <a:avLst/>
            <a:gdLst/>
            <a:ahLst/>
            <a:cxnLst/>
            <a:rect r="r" b="b" t="t" l="l"/>
            <a:pathLst>
              <a:path h="8085592" w="3335307">
                <a:moveTo>
                  <a:pt x="0" y="0"/>
                </a:moveTo>
                <a:lnTo>
                  <a:pt x="3335307" y="0"/>
                </a:lnTo>
                <a:lnTo>
                  <a:pt x="3335307" y="8085592"/>
                </a:lnTo>
                <a:lnTo>
                  <a:pt x="0" y="80855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51757" y="156461"/>
            <a:ext cx="13384487" cy="1525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28"/>
              </a:lnSpc>
            </a:pPr>
            <a:r>
              <a:rPr lang="en-US" sz="8591">
                <a:solidFill>
                  <a:srgbClr val="000000"/>
                </a:solidFill>
                <a:latin typeface="Sugo Classic"/>
                <a:ea typeface="Sugo Classic"/>
                <a:cs typeface="Sugo Classic"/>
                <a:sym typeface="Sugo Classic"/>
              </a:rPr>
              <a:t>Flight Ticket Price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439813" y="2096630"/>
            <a:ext cx="11408373" cy="3758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64"/>
              </a:lnSpc>
            </a:pPr>
            <a:r>
              <a:rPr lang="en-US" sz="4260">
                <a:solidFill>
                  <a:srgbClr val="000000"/>
                </a:solidFill>
                <a:latin typeface="Sugo Classic"/>
                <a:ea typeface="Sugo Classic"/>
                <a:cs typeface="Sugo Classic"/>
                <a:sym typeface="Sugo Classic"/>
              </a:rPr>
              <a:t>Members:</a:t>
            </a:r>
          </a:p>
          <a:p>
            <a:pPr algn="ctr">
              <a:lnSpc>
                <a:spcPts val="5964"/>
              </a:lnSpc>
            </a:pPr>
            <a:r>
              <a:rPr lang="en-US" sz="4260">
                <a:solidFill>
                  <a:srgbClr val="000000"/>
                </a:solidFill>
                <a:latin typeface="Sugo Classic"/>
                <a:ea typeface="Sugo Classic"/>
                <a:cs typeface="Sugo Classic"/>
                <a:sym typeface="Sugo Classic"/>
              </a:rPr>
              <a:t>Ugyen Chophel 123340103</a:t>
            </a:r>
          </a:p>
          <a:p>
            <a:pPr algn="ctr">
              <a:lnSpc>
                <a:spcPts val="5964"/>
              </a:lnSpc>
            </a:pPr>
            <a:r>
              <a:rPr lang="en-US" sz="4260">
                <a:solidFill>
                  <a:srgbClr val="000000"/>
                </a:solidFill>
                <a:latin typeface="Sugo Classic"/>
                <a:ea typeface="Sugo Classic"/>
                <a:cs typeface="Sugo Classic"/>
                <a:sym typeface="Sugo Classic"/>
              </a:rPr>
              <a:t>Choney Youzer Dorji 12240027</a:t>
            </a:r>
          </a:p>
          <a:p>
            <a:pPr algn="ctr">
              <a:lnSpc>
                <a:spcPts val="5964"/>
              </a:lnSpc>
            </a:pPr>
            <a:r>
              <a:rPr lang="en-US" sz="4260">
                <a:solidFill>
                  <a:srgbClr val="000000"/>
                </a:solidFill>
                <a:latin typeface="Sugo Classic"/>
                <a:ea typeface="Sugo Classic"/>
                <a:cs typeface="Sugo Classic"/>
                <a:sym typeface="Sugo Classic"/>
              </a:rPr>
              <a:t>Chimi Rinzin 12240026</a:t>
            </a:r>
          </a:p>
          <a:p>
            <a:pPr algn="ctr">
              <a:lnSpc>
                <a:spcPts val="5964"/>
              </a:lnSpc>
            </a:pPr>
            <a:r>
              <a:rPr lang="en-US" sz="4260">
                <a:solidFill>
                  <a:srgbClr val="000000"/>
                </a:solidFill>
                <a:latin typeface="Sugo Classic"/>
                <a:ea typeface="Sugo Classic"/>
                <a:cs typeface="Sugo Classic"/>
                <a:sym typeface="Sugo Classic"/>
              </a:rPr>
              <a:t>Jigme Wangchuk 12230012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9345" y="205934"/>
            <a:ext cx="13049309" cy="182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System Design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327568" y="2071693"/>
            <a:ext cx="11632864" cy="7186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10"/>
              </a:lnSpc>
            </a:pPr>
            <a:r>
              <a:rPr lang="en-US" sz="4539" b="true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Data Analytics Pipeline</a:t>
            </a:r>
          </a:p>
          <a:p>
            <a:pPr algn="l" marL="980119" indent="-490060" lvl="1">
              <a:lnSpc>
                <a:spcPts val="6310"/>
              </a:lnSpc>
              <a:buFont typeface="Arial"/>
              <a:buChar char="•"/>
            </a:pPr>
            <a:r>
              <a:rPr lang="en-US" sz="4539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In</a:t>
            </a:r>
            <a:r>
              <a:rPr lang="en-US" sz="4539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put: Kaggle dataset (CSV).</a:t>
            </a:r>
          </a:p>
          <a:p>
            <a:pPr algn="l" marL="980119" indent="-490060" lvl="1">
              <a:lnSpc>
                <a:spcPts val="6310"/>
              </a:lnSpc>
              <a:buFont typeface="Arial"/>
              <a:buChar char="•"/>
            </a:pPr>
            <a:r>
              <a:rPr lang="en-US" sz="4539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Processing: Cleaning and transformation in Jupyter Notebook.</a:t>
            </a:r>
          </a:p>
          <a:p>
            <a:pPr algn="l" marL="980119" indent="-490060" lvl="1">
              <a:lnSpc>
                <a:spcPts val="6310"/>
              </a:lnSpc>
              <a:buFont typeface="Arial"/>
              <a:buChar char="•"/>
            </a:pPr>
            <a:r>
              <a:rPr lang="en-US" sz="4539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Analysis: Hypothesis testing and EDA with visualizations.</a:t>
            </a:r>
          </a:p>
          <a:p>
            <a:pPr algn="l" marL="980119" indent="-490060" lvl="1">
              <a:lnSpc>
                <a:spcPts val="6310"/>
              </a:lnSpc>
              <a:buFont typeface="Arial"/>
              <a:buChar char="•"/>
            </a:pPr>
            <a:r>
              <a:rPr lang="en-US" sz="4539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Output: Interactive Streamlit dashboard with filters.</a:t>
            </a:r>
          </a:p>
          <a:p>
            <a:pPr algn="l">
              <a:lnSpc>
                <a:spcPts val="6310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9345" y="204866"/>
            <a:ext cx="13049309" cy="183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Workflow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82857" y="1949803"/>
            <a:ext cx="15839188" cy="819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24348" indent="-462174" lvl="1">
              <a:lnSpc>
                <a:spcPts val="5951"/>
              </a:lnSpc>
              <a:buFont typeface="Arial"/>
              <a:buChar char="•"/>
            </a:pPr>
            <a:r>
              <a:rPr lang="en-US" b="true" sz="428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St</a:t>
            </a:r>
            <a:r>
              <a:rPr lang="en-US" b="true" sz="428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ep 1:</a:t>
            </a:r>
            <a:r>
              <a:rPr lang="en-US" sz="428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Dataset Acquisition - Collect from Kaggle; verify structure.</a:t>
            </a:r>
          </a:p>
          <a:p>
            <a:pPr algn="l" marL="924348" indent="-462174" lvl="1">
              <a:lnSpc>
                <a:spcPts val="5951"/>
              </a:lnSpc>
              <a:buFont typeface="Arial"/>
              <a:buChar char="•"/>
            </a:pPr>
            <a:r>
              <a:rPr lang="en-US" b="true" sz="428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Step 2:</a:t>
            </a:r>
            <a:r>
              <a:rPr lang="en-US" sz="428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Data Cleaning &amp; Preprocessing - Handle missing/duplicates; standardize formats; feature engineering.</a:t>
            </a:r>
          </a:p>
          <a:p>
            <a:pPr algn="l" marL="924348" indent="-462174" lvl="1">
              <a:lnSpc>
                <a:spcPts val="5951"/>
              </a:lnSpc>
              <a:buFont typeface="Arial"/>
              <a:buChar char="•"/>
            </a:pPr>
            <a:r>
              <a:rPr lang="en-US" b="true" sz="428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Step 3:</a:t>
            </a:r>
            <a:r>
              <a:rPr lang="en-US" sz="428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EDA &amp; Hypothesis Testing - Descriptive stats; visualize trends; test hypothesis.</a:t>
            </a:r>
          </a:p>
          <a:p>
            <a:pPr algn="l" marL="924348" indent="-462174" lvl="1">
              <a:lnSpc>
                <a:spcPts val="5951"/>
              </a:lnSpc>
              <a:buFont typeface="Arial"/>
              <a:buChar char="•"/>
            </a:pPr>
            <a:r>
              <a:rPr lang="en-US" b="true" sz="428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Step 4:</a:t>
            </a:r>
            <a:r>
              <a:rPr lang="en-US" sz="428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Visualization Development - Create plots (scatter, boxplot, bar, heatmap); refine for clarity.</a:t>
            </a:r>
          </a:p>
          <a:p>
            <a:pPr algn="l" marL="924348" indent="-462174" lvl="1">
              <a:lnSpc>
                <a:spcPts val="5951"/>
              </a:lnSpc>
              <a:buFont typeface="Arial"/>
              <a:buChar char="•"/>
            </a:pPr>
            <a:r>
              <a:rPr lang="en-US" b="true" sz="428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Step 5</a:t>
            </a:r>
            <a:r>
              <a:rPr lang="en-US" sz="428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 Dashboard Development - Build Streamlit app; add filters (airline, class, stops); integrate visuals.</a:t>
            </a:r>
          </a:p>
          <a:p>
            <a:pPr algn="l" marL="924348" indent="-462174" lvl="1">
              <a:lnSpc>
                <a:spcPts val="5951"/>
              </a:lnSpc>
              <a:buFont typeface="Arial"/>
              <a:buChar char="•"/>
            </a:pPr>
            <a:r>
              <a:rPr lang="en-US" b="true" sz="4281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Step 6:</a:t>
            </a:r>
            <a:r>
              <a:rPr lang="en-US" sz="428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 User Interaction &amp; Insights - Dynamic exploration; summarize findings for decisions.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9345" y="204866"/>
            <a:ext cx="13049309" cy="183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Deployment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270783" y="2407003"/>
            <a:ext cx="12397872" cy="5126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8309" indent="-454154" lvl="1">
              <a:lnSpc>
                <a:spcPts val="5847"/>
              </a:lnSpc>
              <a:buFont typeface="Arial"/>
              <a:buChar char="•"/>
            </a:pPr>
            <a:r>
              <a:rPr lang="en-US" sz="420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</a:t>
            </a:r>
            <a:r>
              <a:rPr lang="en-US" sz="420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latform: Streamlit for interactive web apps from Python scripts.</a:t>
            </a:r>
          </a:p>
          <a:p>
            <a:pPr algn="l" marL="908309" indent="-454154" lvl="1">
              <a:lnSpc>
                <a:spcPts val="5847"/>
              </a:lnSpc>
              <a:buFont typeface="Arial"/>
              <a:buChar char="•"/>
            </a:pPr>
            <a:r>
              <a:rPr lang="en-US" sz="420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Access: Web browser-based; real-time updates on filters.</a:t>
            </a:r>
          </a:p>
          <a:p>
            <a:pPr algn="l" marL="908309" indent="-454154" lvl="1">
              <a:lnSpc>
                <a:spcPts val="5847"/>
              </a:lnSpc>
              <a:buFont typeface="Arial"/>
              <a:buChar char="•"/>
            </a:pPr>
            <a:r>
              <a:rPr lang="en-US" sz="420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Benefits: Users interact without coding; modern, responsive interface.</a:t>
            </a:r>
          </a:p>
          <a:p>
            <a:pPr algn="l">
              <a:lnSpc>
                <a:spcPts val="5847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10927" y="1445946"/>
            <a:ext cx="13266145" cy="36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97"/>
              </a:lnSpc>
            </a:pPr>
            <a:r>
              <a:rPr lang="en-US" sz="20927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Thank You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352520" y="5878830"/>
            <a:ext cx="18640520" cy="6758940"/>
          </a:xfrm>
          <a:custGeom>
            <a:avLst/>
            <a:gdLst/>
            <a:ahLst/>
            <a:cxnLst/>
            <a:rect r="r" b="b" t="t" l="l"/>
            <a:pathLst>
              <a:path h="6758940" w="18640520">
                <a:moveTo>
                  <a:pt x="0" y="0"/>
                </a:moveTo>
                <a:lnTo>
                  <a:pt x="18640520" y="0"/>
                </a:lnTo>
                <a:lnTo>
                  <a:pt x="18640520" y="6758940"/>
                </a:lnTo>
                <a:lnTo>
                  <a:pt x="0" y="67589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63" r="0" b="-96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984616" y="-490898"/>
            <a:ext cx="3335307" cy="8085592"/>
          </a:xfrm>
          <a:custGeom>
            <a:avLst/>
            <a:gdLst/>
            <a:ahLst/>
            <a:cxnLst/>
            <a:rect r="r" b="b" t="t" l="l"/>
            <a:pathLst>
              <a:path h="8085592" w="3335307">
                <a:moveTo>
                  <a:pt x="0" y="0"/>
                </a:moveTo>
                <a:lnTo>
                  <a:pt x="3335307" y="0"/>
                </a:lnTo>
                <a:lnTo>
                  <a:pt x="3335307" y="8085592"/>
                </a:lnTo>
                <a:lnTo>
                  <a:pt x="0" y="80855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9345" y="-9388"/>
            <a:ext cx="13049309" cy="182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Background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75176" y="1742938"/>
            <a:ext cx="16112824" cy="8120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53"/>
              </a:lnSpc>
            </a:pPr>
            <a:r>
              <a:rPr lang="en-US" sz="3851" b="true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Overview</a:t>
            </a:r>
            <a:r>
              <a:rPr lang="en-US" sz="385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 marL="831513" indent="-415757" lvl="1">
              <a:lnSpc>
                <a:spcPts val="5353"/>
              </a:lnSpc>
              <a:buFont typeface="Arial"/>
              <a:buChar char="•"/>
            </a:pPr>
            <a:r>
              <a:rPr lang="en-US" sz="385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Air travel is vital for global connectivity, but ticket pricing is unpredictable.</a:t>
            </a:r>
          </a:p>
          <a:p>
            <a:pPr algn="l">
              <a:lnSpc>
                <a:spcPts val="5353"/>
              </a:lnSpc>
            </a:pPr>
            <a:r>
              <a:rPr lang="en-US" sz="3851" b="true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Factors</a:t>
            </a:r>
            <a:r>
              <a:rPr lang="en-US" sz="385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 </a:t>
            </a:r>
          </a:p>
          <a:p>
            <a:pPr algn="l" marL="831513" indent="-415757" lvl="1">
              <a:lnSpc>
                <a:spcPts val="5353"/>
              </a:lnSpc>
              <a:buFont typeface="Arial"/>
              <a:buChar char="•"/>
            </a:pPr>
            <a:r>
              <a:rPr lang="en-US" sz="385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Booking time, demand, airline policies, class, route popularity, stops.</a:t>
            </a:r>
          </a:p>
          <a:p>
            <a:pPr algn="l">
              <a:lnSpc>
                <a:spcPts val="5353"/>
              </a:lnSpc>
            </a:pPr>
            <a:r>
              <a:rPr lang="en-US" sz="3851" b="true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Ex</a:t>
            </a:r>
            <a:r>
              <a:rPr lang="en-US" sz="3851" b="true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ample: </a:t>
            </a:r>
          </a:p>
          <a:p>
            <a:pPr algn="l" marL="831513" indent="-415757" lvl="1">
              <a:lnSpc>
                <a:spcPts val="5353"/>
              </a:lnSpc>
              <a:buFont typeface="Arial"/>
              <a:buChar char="•"/>
            </a:pPr>
            <a:r>
              <a:rPr lang="en-US" sz="385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Tickets closer to departure are often more expensive due to dynamic pricing.</a:t>
            </a:r>
          </a:p>
          <a:p>
            <a:pPr algn="l">
              <a:lnSpc>
                <a:spcPts val="5353"/>
              </a:lnSpc>
            </a:pPr>
            <a:r>
              <a:rPr lang="en-US" sz="3851" b="true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Challenges</a:t>
            </a:r>
            <a:r>
              <a:rPr lang="en-US" sz="385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:</a:t>
            </a:r>
          </a:p>
          <a:p>
            <a:pPr algn="l" marL="831513" indent="-415757" lvl="1">
              <a:lnSpc>
                <a:spcPts val="5353"/>
              </a:lnSpc>
              <a:buFont typeface="Arial"/>
              <a:buChar char="•"/>
            </a:pPr>
            <a:r>
              <a:rPr lang="en-US" sz="385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Passengers need cost-effective decisions; assumptions like "earlier is always cheaper" may not hold.</a:t>
            </a:r>
          </a:p>
          <a:p>
            <a:pPr algn="l">
              <a:lnSpc>
                <a:spcPts val="5353"/>
              </a:lnSpc>
            </a:pPr>
            <a:r>
              <a:rPr lang="en-US" sz="3851" b="true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Opp</a:t>
            </a:r>
            <a:r>
              <a:rPr lang="en-US" sz="3851" b="true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ortunity:</a:t>
            </a:r>
          </a:p>
          <a:p>
            <a:pPr algn="l" marL="831513" indent="-415757" lvl="1">
              <a:lnSpc>
                <a:spcPts val="5353"/>
              </a:lnSpc>
              <a:buFont typeface="Arial"/>
              <a:buChar char="•"/>
            </a:pPr>
            <a:r>
              <a:rPr lang="en-US" sz="385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Data-driven analysis to uncover trends and validate assumptions.</a:t>
            </a:r>
          </a:p>
          <a:p>
            <a:pPr algn="l">
              <a:lnSpc>
                <a:spcPts val="5353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9345" y="205934"/>
            <a:ext cx="13049309" cy="182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Problem Statement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619345" y="2260376"/>
            <a:ext cx="14429137" cy="7480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33615" indent="-516808" lvl="1">
              <a:lnSpc>
                <a:spcPts val="6654"/>
              </a:lnSpc>
              <a:buFont typeface="Arial"/>
              <a:buChar char="•"/>
            </a:pPr>
            <a:r>
              <a:rPr lang="en-US" sz="478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Air travel ticket prices fluctuate due to factors like booking time, airline, class, route, and stops.</a:t>
            </a:r>
          </a:p>
          <a:p>
            <a:pPr algn="l" marL="1033615" indent="-516808" lvl="1">
              <a:lnSpc>
                <a:spcPts val="6654"/>
              </a:lnSpc>
              <a:buFont typeface="Arial"/>
              <a:buChar char="•"/>
            </a:pPr>
            <a:r>
              <a:rPr lang="en-US" sz="478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Travelers struggle to predict variations; airlines need pricing strategies for revenue.</a:t>
            </a:r>
          </a:p>
          <a:p>
            <a:pPr algn="l" marL="1033615" indent="-516808" lvl="1">
              <a:lnSpc>
                <a:spcPts val="6654"/>
              </a:lnSpc>
              <a:buFont typeface="Arial"/>
              <a:buChar char="•"/>
            </a:pPr>
            <a:r>
              <a:rPr lang="en-US" sz="478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Lack of data-driven insights hinders clarity for passengers and analysts.</a:t>
            </a:r>
          </a:p>
          <a:p>
            <a:pPr algn="l" marL="1033615" indent="-516808" lvl="1">
              <a:lnSpc>
                <a:spcPts val="6654"/>
              </a:lnSpc>
              <a:buFont typeface="Arial"/>
              <a:buChar char="•"/>
            </a:pPr>
            <a:r>
              <a:rPr lang="en-US" sz="478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Project Goal: Analyze airline data to uncover pricing patterns and create an interactive dashboard.</a:t>
            </a:r>
          </a:p>
          <a:p>
            <a:pPr algn="l">
              <a:lnSpc>
                <a:spcPts val="6654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9345" y="205934"/>
            <a:ext cx="13049309" cy="182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Aims and Goals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75176" y="1958260"/>
            <a:ext cx="14955444" cy="7723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b="true" sz="4027" i="true">
                <a:solidFill>
                  <a:srgbClr val="000000"/>
                </a:solidFill>
                <a:latin typeface="Crimson Pro Bold Italics"/>
                <a:ea typeface="Crimson Pro Bold Italics"/>
                <a:cs typeface="Crimson Pro Bold Italics"/>
                <a:sym typeface="Crimson Pro Bold Italics"/>
              </a:rPr>
              <a:t>Aims:</a:t>
            </a:r>
          </a:p>
          <a:p>
            <a:pPr algn="l" marL="869554" indent="-434777" lvl="1">
              <a:lnSpc>
                <a:spcPts val="5598"/>
              </a:lnSpc>
              <a:buFont typeface="Arial"/>
              <a:buChar char="•"/>
            </a:pPr>
            <a:r>
              <a:rPr lang="en-US" sz="402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Analyze ai</a:t>
            </a:r>
            <a:r>
              <a:rPr lang="en-US" sz="402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rline flight data to identify key factors influencing ticket prices.</a:t>
            </a:r>
          </a:p>
          <a:p>
            <a:pPr algn="l" marL="869554" indent="-434777" lvl="1">
              <a:lnSpc>
                <a:spcPts val="5598"/>
              </a:lnSpc>
              <a:buFont typeface="Arial"/>
              <a:buChar char="•"/>
            </a:pPr>
            <a:r>
              <a:rPr lang="en-US" sz="402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Present findings through an interactive dashboard for better decision-making and insights.</a:t>
            </a:r>
          </a:p>
          <a:p>
            <a:pPr algn="l">
              <a:lnSpc>
                <a:spcPts val="5598"/>
              </a:lnSpc>
            </a:pPr>
            <a:r>
              <a:rPr lang="en-US" b="true" sz="4027" i="true">
                <a:solidFill>
                  <a:srgbClr val="000000"/>
                </a:solidFill>
                <a:latin typeface="Crimson Pro Bold Italics"/>
                <a:ea typeface="Crimson Pro Bold Italics"/>
                <a:cs typeface="Crimson Pro Bold Italics"/>
                <a:sym typeface="Crimson Pro Bold Italics"/>
              </a:rPr>
              <a:t>Goals:</a:t>
            </a:r>
          </a:p>
          <a:p>
            <a:pPr algn="l" marL="869554" indent="-434777" lvl="1">
              <a:lnSpc>
                <a:spcPts val="5598"/>
              </a:lnSpc>
              <a:buFont typeface="Arial"/>
              <a:buChar char="•"/>
            </a:pPr>
            <a:r>
              <a:rPr lang="en-US" sz="402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Process and clean airline flight data for accurate analysis.</a:t>
            </a:r>
          </a:p>
          <a:p>
            <a:pPr algn="l" marL="869554" indent="-434777" lvl="1">
              <a:lnSpc>
                <a:spcPts val="5598"/>
              </a:lnSpc>
              <a:buFont typeface="Arial"/>
              <a:buChar char="•"/>
            </a:pPr>
            <a:r>
              <a:rPr lang="en-US" sz="402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Identify patterns between booking days left, airline, class, stops, and price.</a:t>
            </a:r>
          </a:p>
          <a:p>
            <a:pPr algn="l" marL="869554" indent="-434777" lvl="1">
              <a:lnSpc>
                <a:spcPts val="5598"/>
              </a:lnSpc>
              <a:buFont typeface="Arial"/>
              <a:buChar char="•"/>
            </a:pPr>
            <a:r>
              <a:rPr lang="en-US" sz="402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Build an interactive dashboard for visualizing flight pricing trends.</a:t>
            </a:r>
          </a:p>
          <a:p>
            <a:pPr algn="l">
              <a:lnSpc>
                <a:spcPts val="5598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12824" y="4832136"/>
            <a:ext cx="3653151" cy="6381050"/>
          </a:xfrm>
          <a:custGeom>
            <a:avLst/>
            <a:gdLst/>
            <a:ahLst/>
            <a:cxnLst/>
            <a:rect r="r" b="b" t="t" l="l"/>
            <a:pathLst>
              <a:path h="6381050" w="3653151">
                <a:moveTo>
                  <a:pt x="0" y="0"/>
                </a:moveTo>
                <a:lnTo>
                  <a:pt x="3653151" y="0"/>
                </a:lnTo>
                <a:lnTo>
                  <a:pt x="3653151" y="6381050"/>
                </a:lnTo>
                <a:lnTo>
                  <a:pt x="0" y="63810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137880" y="8252132"/>
            <a:ext cx="3622518" cy="3513843"/>
          </a:xfrm>
          <a:custGeom>
            <a:avLst/>
            <a:gdLst/>
            <a:ahLst/>
            <a:cxnLst/>
            <a:rect r="r" b="b" t="t" l="l"/>
            <a:pathLst>
              <a:path h="3513843" w="3622518">
                <a:moveTo>
                  <a:pt x="0" y="0"/>
                </a:moveTo>
                <a:lnTo>
                  <a:pt x="3622518" y="0"/>
                </a:lnTo>
                <a:lnTo>
                  <a:pt x="3622518" y="3513843"/>
                </a:lnTo>
                <a:lnTo>
                  <a:pt x="0" y="35138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336908" y="2394828"/>
            <a:ext cx="13614184" cy="6863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42140" indent="-471070" lvl="1">
              <a:lnSpc>
                <a:spcPts val="6065"/>
              </a:lnSpc>
              <a:buFont typeface="Arial"/>
              <a:buChar char="•"/>
            </a:pPr>
            <a:r>
              <a:rPr lang="en-US" sz="4363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I</a:t>
            </a:r>
            <a:r>
              <a:rPr lang="en-US" sz="4363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mport and clean Kaggle airline dataset using Jupyter Notebook.</a:t>
            </a:r>
          </a:p>
          <a:p>
            <a:pPr algn="l" marL="942140" indent="-471070" lvl="1">
              <a:lnSpc>
                <a:spcPts val="6065"/>
              </a:lnSpc>
              <a:buFont typeface="Arial"/>
              <a:buChar char="•"/>
            </a:pPr>
            <a:r>
              <a:rPr lang="en-US" sz="4363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Conduct exploratory data analysis (EDA) to test pricing behavior hypothesis.</a:t>
            </a:r>
          </a:p>
          <a:p>
            <a:pPr algn="l" marL="942140" indent="-471070" lvl="1">
              <a:lnSpc>
                <a:spcPts val="6065"/>
              </a:lnSpc>
              <a:buFont typeface="Arial"/>
              <a:buChar char="•"/>
            </a:pPr>
            <a:r>
              <a:rPr lang="en-US" sz="4363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Develop visualizations (scatter plots, bar charts, boxplots, heatmaps).</a:t>
            </a:r>
          </a:p>
          <a:p>
            <a:pPr algn="l" marL="942140" indent="-471070" lvl="1">
              <a:lnSpc>
                <a:spcPts val="6065"/>
              </a:lnSpc>
              <a:buFont typeface="Arial"/>
              <a:buChar char="•"/>
            </a:pPr>
            <a:r>
              <a:rPr lang="en-US" sz="4363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Deploy dashboard using Streamlit for code-free user interaction.</a:t>
            </a:r>
          </a:p>
          <a:p>
            <a:pPr algn="ctr">
              <a:lnSpc>
                <a:spcPts val="606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428631" y="204866"/>
            <a:ext cx="13049309" cy="183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Objectives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619345" y="205934"/>
            <a:ext cx="13049309" cy="182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Project Scopes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619345" y="1932436"/>
            <a:ext cx="13495990" cy="784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20456" indent="-610228" lvl="1">
              <a:lnSpc>
                <a:spcPts val="7857"/>
              </a:lnSpc>
              <a:buFont typeface="Arial"/>
              <a:buChar char="•"/>
            </a:pPr>
            <a:r>
              <a:rPr lang="en-US" sz="5652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Da</a:t>
            </a:r>
            <a:r>
              <a:rPr lang="en-US" sz="5652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taset: 300,000+ records including airline, source/destination cities, stops, class, duration, days left, and price.</a:t>
            </a:r>
          </a:p>
          <a:p>
            <a:pPr algn="l" marL="1220456" indent="-610228" lvl="1">
              <a:lnSpc>
                <a:spcPts val="7857"/>
              </a:lnSpc>
              <a:buFont typeface="Arial"/>
              <a:buChar char="•"/>
            </a:pPr>
            <a:r>
              <a:rPr lang="en-US" sz="5652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Limited to analysis, statistical relationships, and dashboard visualization.</a:t>
            </a:r>
          </a:p>
          <a:p>
            <a:pPr algn="l" marL="1220456" indent="-610228" lvl="1">
              <a:lnSpc>
                <a:spcPts val="7857"/>
              </a:lnSpc>
              <a:buFont typeface="Arial"/>
              <a:buChar char="•"/>
            </a:pPr>
            <a:r>
              <a:rPr lang="en-US" sz="5652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Excludes real-time data or external APIs.</a:t>
            </a:r>
          </a:p>
          <a:p>
            <a:pPr algn="l">
              <a:lnSpc>
                <a:spcPts val="7857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9345" y="205934"/>
            <a:ext cx="13049309" cy="182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Project Requirements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895061" y="2189779"/>
            <a:ext cx="3116574" cy="847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5"/>
              </a:lnSpc>
            </a:pPr>
            <a:r>
              <a:rPr lang="en-US" sz="4889" b="true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Functional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81562" y="2189779"/>
            <a:ext cx="4434518" cy="847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5"/>
              </a:lnSpc>
            </a:pPr>
            <a:r>
              <a:rPr lang="en-US" sz="4889" b="true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Non-Functional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24237" y="3221179"/>
            <a:ext cx="7816117" cy="6677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22559" indent="-461280" lvl="1">
              <a:lnSpc>
                <a:spcPts val="5939"/>
              </a:lnSpc>
              <a:buFont typeface="Arial"/>
              <a:buChar char="•"/>
            </a:pPr>
            <a:r>
              <a:rPr lang="en-US" sz="4273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I</a:t>
            </a:r>
            <a:r>
              <a:rPr lang="en-US" sz="4273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mport and preprocess dataset.</a:t>
            </a:r>
          </a:p>
          <a:p>
            <a:pPr algn="l" marL="922559" indent="-461280" lvl="1">
              <a:lnSpc>
                <a:spcPts val="5939"/>
              </a:lnSpc>
              <a:buFont typeface="Arial"/>
              <a:buChar char="•"/>
            </a:pPr>
            <a:r>
              <a:rPr lang="en-US" sz="4273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Analyze relationships (days_left, airline, class, stops, price).</a:t>
            </a:r>
          </a:p>
          <a:p>
            <a:pPr algn="l" marL="922559" indent="-461280" lvl="1">
              <a:lnSpc>
                <a:spcPts val="5939"/>
              </a:lnSpc>
              <a:buFont typeface="Arial"/>
              <a:buChar char="•"/>
            </a:pPr>
            <a:r>
              <a:rPr lang="en-US" sz="4273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Generate interactive plots and insights.</a:t>
            </a:r>
          </a:p>
          <a:p>
            <a:pPr algn="l" marL="922559" indent="-461280" lvl="1">
              <a:lnSpc>
                <a:spcPts val="5939"/>
              </a:lnSpc>
              <a:buFont typeface="Arial"/>
              <a:buChar char="•"/>
            </a:pPr>
            <a:r>
              <a:rPr lang="en-US" sz="4273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Deploy dashboard with filters using Streamlit.</a:t>
            </a:r>
          </a:p>
          <a:p>
            <a:pPr algn="l">
              <a:lnSpc>
                <a:spcPts val="593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599531" y="3211654"/>
            <a:ext cx="6836328" cy="5818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2875" indent="-451438" lvl="1">
              <a:lnSpc>
                <a:spcPts val="5812"/>
              </a:lnSpc>
              <a:buFont typeface="Arial"/>
              <a:buChar char="•"/>
            </a:pPr>
            <a:r>
              <a:rPr lang="en-US" sz="418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U</a:t>
            </a:r>
            <a:r>
              <a:rPr lang="en-US" sz="418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sability: Easy navigation and interpretation.</a:t>
            </a:r>
          </a:p>
          <a:p>
            <a:pPr algn="l" marL="902875" indent="-451438" lvl="1">
              <a:lnSpc>
                <a:spcPts val="5812"/>
              </a:lnSpc>
              <a:buFont typeface="Arial"/>
              <a:buChar char="•"/>
            </a:pPr>
            <a:r>
              <a:rPr lang="en-US" sz="418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Performance: Handle 300,000+ records efficiently.</a:t>
            </a:r>
          </a:p>
          <a:p>
            <a:pPr algn="l" marL="902875" indent="-451438" lvl="1">
              <a:lnSpc>
                <a:spcPts val="5812"/>
              </a:lnSpc>
              <a:buFont typeface="Arial"/>
              <a:buChar char="•"/>
            </a:pPr>
            <a:r>
              <a:rPr lang="en-US" sz="4181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Scalability: Extendable to new datasets.</a:t>
            </a:r>
          </a:p>
          <a:p>
            <a:pPr algn="l">
              <a:lnSpc>
                <a:spcPts val="5812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9345" y="205934"/>
            <a:ext cx="13049309" cy="182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Project Requirements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895061" y="2189779"/>
            <a:ext cx="3116574" cy="847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5"/>
              </a:lnSpc>
            </a:pPr>
            <a:r>
              <a:rPr lang="en-US" sz="4889" b="true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Software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81562" y="2189779"/>
            <a:ext cx="4434518" cy="847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5"/>
              </a:lnSpc>
            </a:pPr>
            <a:r>
              <a:rPr lang="en-US" sz="4889" b="true">
                <a:solidFill>
                  <a:srgbClr val="141619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Hardware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45289" y="3202129"/>
            <a:ext cx="7654192" cy="5215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81345" indent="-540673" lvl="1">
              <a:lnSpc>
                <a:spcPts val="6961"/>
              </a:lnSpc>
              <a:buFont typeface="Arial"/>
              <a:buChar char="•"/>
            </a:pPr>
            <a:r>
              <a:rPr lang="en-US" sz="500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Ju</a:t>
            </a:r>
            <a:r>
              <a:rPr lang="en-US" sz="500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pyter Notebook</a:t>
            </a:r>
          </a:p>
          <a:p>
            <a:pPr algn="l" marL="1081345" indent="-540673" lvl="1">
              <a:lnSpc>
                <a:spcPts val="6961"/>
              </a:lnSpc>
              <a:buFont typeface="Arial"/>
              <a:buChar char="•"/>
            </a:pPr>
            <a:r>
              <a:rPr lang="en-US" sz="5008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Python Libraries: pandas, numpy, matplotlib, seaborn, plotly, streamlit</a:t>
            </a:r>
          </a:p>
          <a:p>
            <a:pPr algn="l">
              <a:lnSpc>
                <a:spcPts val="6961"/>
              </a:lnSpc>
            </a:pPr>
          </a:p>
          <a:p>
            <a:pPr algn="l">
              <a:lnSpc>
                <a:spcPts val="6961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599531" y="3202129"/>
            <a:ext cx="7235165" cy="6059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6342" indent="-538171" lvl="1">
              <a:lnSpc>
                <a:spcPts val="6929"/>
              </a:lnSpc>
              <a:buFont typeface="Arial"/>
              <a:buChar char="•"/>
            </a:pPr>
            <a:r>
              <a:rPr lang="en-US" sz="4985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</a:t>
            </a:r>
            <a:r>
              <a:rPr lang="en-US" sz="4985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inimum: 8GB RAM, Intel i5 (or equivalent), 500MB disk space.</a:t>
            </a:r>
          </a:p>
          <a:p>
            <a:pPr algn="l" marL="1076342" indent="-538171" lvl="1">
              <a:lnSpc>
                <a:spcPts val="6929"/>
              </a:lnSpc>
              <a:buFont typeface="Arial"/>
              <a:buChar char="•"/>
            </a:pPr>
            <a:r>
              <a:rPr lang="en-US" sz="4985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Recommended: 16GB RAM for faster rendering.</a:t>
            </a:r>
          </a:p>
          <a:p>
            <a:pPr algn="l">
              <a:lnSpc>
                <a:spcPts val="6929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9345" y="205934"/>
            <a:ext cx="13049309" cy="182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7"/>
              </a:lnSpc>
            </a:pPr>
            <a:r>
              <a:rPr lang="en-US" sz="10426">
                <a:solidFill>
                  <a:srgbClr val="141619"/>
                </a:solidFill>
                <a:latin typeface="Sugo Classic"/>
                <a:ea typeface="Sugo Classic"/>
                <a:cs typeface="Sugo Classic"/>
                <a:sym typeface="Sugo Classic"/>
              </a:rPr>
              <a:t>Technology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75176" y="2052643"/>
            <a:ext cx="15059834" cy="7453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310061" indent="-655030" lvl="1">
              <a:lnSpc>
                <a:spcPts val="8434"/>
              </a:lnSpc>
              <a:buFont typeface="Arial"/>
              <a:buChar char="•"/>
            </a:pPr>
            <a:r>
              <a:rPr lang="en-US" b="true" sz="6067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Data </a:t>
            </a:r>
            <a:r>
              <a:rPr lang="en-US" b="true" sz="6067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Processing &amp; Cleaning: </a:t>
            </a:r>
            <a:r>
              <a:rPr lang="en-US" sz="606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Python (pandas, numpy)</a:t>
            </a:r>
          </a:p>
          <a:p>
            <a:pPr algn="l" marL="1310061" indent="-655030" lvl="1">
              <a:lnSpc>
                <a:spcPts val="8434"/>
              </a:lnSpc>
              <a:buFont typeface="Arial"/>
              <a:buChar char="•"/>
            </a:pPr>
            <a:r>
              <a:rPr lang="en-US" b="true" sz="6067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Visualization: </a:t>
            </a:r>
            <a:r>
              <a:rPr lang="en-US" sz="606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matplotlib, seaborn, plotly</a:t>
            </a:r>
          </a:p>
          <a:p>
            <a:pPr algn="l" marL="1310061" indent="-655030" lvl="1">
              <a:lnSpc>
                <a:spcPts val="8434"/>
              </a:lnSpc>
              <a:buFont typeface="Arial"/>
              <a:buChar char="•"/>
            </a:pPr>
            <a:r>
              <a:rPr lang="en-US" b="true" sz="6067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Interactivity: </a:t>
            </a:r>
            <a:r>
              <a:rPr lang="en-US" sz="606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Streamlit widgets</a:t>
            </a:r>
          </a:p>
          <a:p>
            <a:pPr algn="l" marL="1310061" indent="-655030" lvl="1">
              <a:lnSpc>
                <a:spcPts val="8434"/>
              </a:lnSpc>
              <a:buFont typeface="Arial"/>
              <a:buChar char="•"/>
            </a:pPr>
            <a:r>
              <a:rPr lang="en-US" b="true" sz="6067">
                <a:solidFill>
                  <a:srgbClr val="000000"/>
                </a:solidFill>
                <a:latin typeface="Crimson Pro Bold"/>
                <a:ea typeface="Crimson Pro Bold"/>
                <a:cs typeface="Crimson Pro Bold"/>
                <a:sym typeface="Crimson Pro Bold"/>
              </a:rPr>
              <a:t>Dashboard Deployment: </a:t>
            </a:r>
            <a:r>
              <a:rPr lang="en-US" sz="6067">
                <a:solidFill>
                  <a:srgbClr val="000000"/>
                </a:solidFill>
                <a:latin typeface="Crimson Pro"/>
                <a:ea typeface="Crimson Pro"/>
                <a:cs typeface="Crimson Pro"/>
                <a:sym typeface="Crimson Pro"/>
              </a:rPr>
              <a:t>Streamlit</a:t>
            </a:r>
          </a:p>
          <a:p>
            <a:pPr algn="l">
              <a:lnSpc>
                <a:spcPts val="8434"/>
              </a:lnSpc>
            </a:pPr>
          </a:p>
          <a:p>
            <a:pPr algn="l">
              <a:lnSpc>
                <a:spcPts val="8434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473299" y="-818860"/>
            <a:ext cx="1701877" cy="4125764"/>
          </a:xfrm>
          <a:custGeom>
            <a:avLst/>
            <a:gdLst/>
            <a:ahLst/>
            <a:cxnLst/>
            <a:rect r="r" b="b" t="t" l="l"/>
            <a:pathLst>
              <a:path h="4125764" w="1701877">
                <a:moveTo>
                  <a:pt x="0" y="0"/>
                </a:moveTo>
                <a:lnTo>
                  <a:pt x="1701877" y="0"/>
                </a:lnTo>
                <a:lnTo>
                  <a:pt x="1701877" y="4125764"/>
                </a:lnTo>
                <a:lnTo>
                  <a:pt x="0" y="4125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34696" y="7057507"/>
            <a:ext cx="2258285" cy="3944603"/>
          </a:xfrm>
          <a:custGeom>
            <a:avLst/>
            <a:gdLst/>
            <a:ahLst/>
            <a:cxnLst/>
            <a:rect r="r" b="b" t="t" l="l"/>
            <a:pathLst>
              <a:path h="3944603" w="2258285">
                <a:moveTo>
                  <a:pt x="0" y="0"/>
                </a:moveTo>
                <a:lnTo>
                  <a:pt x="2258286" y="0"/>
                </a:lnTo>
                <a:lnTo>
                  <a:pt x="2258286" y="3944603"/>
                </a:lnTo>
                <a:lnTo>
                  <a:pt x="0" y="394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95661" y="9171662"/>
            <a:ext cx="2239349" cy="2172168"/>
          </a:xfrm>
          <a:custGeom>
            <a:avLst/>
            <a:gdLst/>
            <a:ahLst/>
            <a:cxnLst/>
            <a:rect r="r" b="b" t="t" l="l"/>
            <a:pathLst>
              <a:path h="2172168" w="2239349">
                <a:moveTo>
                  <a:pt x="0" y="0"/>
                </a:moveTo>
                <a:lnTo>
                  <a:pt x="2239349" y="0"/>
                </a:lnTo>
                <a:lnTo>
                  <a:pt x="2239349" y="2172168"/>
                </a:lnTo>
                <a:lnTo>
                  <a:pt x="0" y="21721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DAGx_boMAak</dc:identifier>
  <dcterms:modified xsi:type="dcterms:W3CDTF">2011-08-01T06:04:30Z</dcterms:modified>
  <cp:revision>1</cp:revision>
  <dc:title>Brown and Black Modern Watercolor Presentation</dc:title>
</cp:coreProperties>
</file>

<file path=docProps/thumbnail.jpeg>
</file>